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5" r:id="rId12"/>
    <p:sldId id="266" r:id="rId13"/>
    <p:sldId id="275" r:id="rId14"/>
    <p:sldId id="267" r:id="rId15"/>
    <p:sldId id="268" r:id="rId16"/>
    <p:sldId id="271" r:id="rId17"/>
    <p:sldId id="272" r:id="rId18"/>
    <p:sldId id="273" r:id="rId19"/>
    <p:sldId id="269" r:id="rId20"/>
    <p:sldId id="27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04774" y="685799"/>
            <a:ext cx="5691874" cy="2971801"/>
          </a:xfrm>
        </p:spPr>
        <p:txBody>
          <a:bodyPr/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04774" y="3657600"/>
            <a:ext cx="6400800" cy="1947333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Reagieren auf unerwartete Ereignisse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2297" y="4016062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1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63"/>
    </mc:Choice>
    <mc:Fallback>
      <p:transition spd="slow" advTm="31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4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4930" y="361737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Legende mit Linie 1 14"/>
          <p:cNvSpPr/>
          <p:nvPr/>
        </p:nvSpPr>
        <p:spPr>
          <a:xfrm>
            <a:off x="977643" y="3933160"/>
            <a:ext cx="3155728" cy="1616910"/>
          </a:xfrm>
          <a:prstGeom prst="borderCallout1">
            <a:avLst>
              <a:gd name="adj1" fmla="val 33525"/>
              <a:gd name="adj2" fmla="val 100121"/>
              <a:gd name="adj3" fmla="val 22396"/>
              <a:gd name="adj4" fmla="val 108251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Register R0..R3, R12, LR und PSR werden in einem speziellen Bereich des RAM, dem sogenannten Stack gesichert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771503" y="2615315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R0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771503" y="2872508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R1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771503" y="3130607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R2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67998" y="3379475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R3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767998" y="3766170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R12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6767997" y="4022079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LR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6767997" y="4428478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PSR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8916218" y="1270984"/>
            <a:ext cx="955589" cy="4487265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Stack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</a:rPr>
              <a:t>(RAM)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12" name="Pfeil nach rechts 11"/>
          <p:cNvSpPr/>
          <p:nvPr/>
        </p:nvSpPr>
        <p:spPr>
          <a:xfrm>
            <a:off x="7875373" y="3319849"/>
            <a:ext cx="947351" cy="702230"/>
          </a:xfrm>
          <a:prstGeom prst="rightArrow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>
              <a:solidFill>
                <a:schemeClr val="bg1"/>
              </a:solidFill>
            </a:endParaRPr>
          </a:p>
        </p:txBody>
      </p:sp>
      <p:pic>
        <p:nvPicPr>
          <p:cNvPr id="25" name="Audio 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723"/>
    </mc:Choice>
    <mc:Fallback>
      <p:transition spd="slow" advTm="45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Unterprogram, die sogenannte Interrupt Service Routine kurz ISR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pic>
        <p:nvPicPr>
          <p:cNvPr id="15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69756" y="3563495"/>
            <a:ext cx="1232898" cy="186268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984153" y="4116631"/>
            <a:ext cx="2204764" cy="1193407"/>
          </a:xfrm>
          <a:prstGeom prst="borderCallout1">
            <a:avLst>
              <a:gd name="adj1" fmla="val 20472"/>
              <a:gd name="adj2" fmla="val 98802"/>
              <a:gd name="adj3" fmla="val 12364"/>
              <a:gd name="adj4" fmla="val 109777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ISR wird abgearbeitet 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3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148"/>
    </mc:Choice>
    <mc:Fallback>
      <p:transition spd="slow" advTm="27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Unterprogram, die sogenannte Interrupt Service Routine kurz ISR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5394" y="3805072"/>
            <a:ext cx="1232898" cy="186268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Legende mit Linie 1 18"/>
          <p:cNvSpPr/>
          <p:nvPr/>
        </p:nvSpPr>
        <p:spPr>
          <a:xfrm>
            <a:off x="3198397" y="4999787"/>
            <a:ext cx="3418160" cy="1380465"/>
          </a:xfrm>
          <a:prstGeom prst="borderCallout1">
            <a:avLst>
              <a:gd name="adj1" fmla="val -1856"/>
              <a:gd name="adj2" fmla="val 2017"/>
              <a:gd name="adj3" fmla="val -17406"/>
              <a:gd name="adj4" fmla="val -5043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Sobald die ISR vollständig ausgeführt wurde, erfolgt der Rücksprung ins Hauptprogramm</a:t>
            </a:r>
          </a:p>
        </p:txBody>
      </p: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61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54"/>
    </mc:Choice>
    <mc:Fallback>
      <p:transition spd="slow" advTm="7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Unterprogram, die sogenannte Interrupt Service Routine kurz ISR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5394" y="3805072"/>
            <a:ext cx="1232898" cy="186268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Legende mit Linie 1 18"/>
          <p:cNvSpPr/>
          <p:nvPr/>
        </p:nvSpPr>
        <p:spPr>
          <a:xfrm>
            <a:off x="3198397" y="4999787"/>
            <a:ext cx="3418160" cy="1380465"/>
          </a:xfrm>
          <a:prstGeom prst="borderCallout1">
            <a:avLst>
              <a:gd name="adj1" fmla="val -1856"/>
              <a:gd name="adj2" fmla="val 2017"/>
              <a:gd name="adj3" fmla="val -17406"/>
              <a:gd name="adj4" fmla="val -5043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auf dem Stack (Bereich im RAM) gesicherten Register R0..R3, R12, LR, PSR werden zurückgeholt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523111" y="2489737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R0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8523111" y="2746930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R1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8523111" y="3005029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R2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8519606" y="3253897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R3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519606" y="3640592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R12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8519605" y="3896501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LR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519605" y="4302900"/>
            <a:ext cx="955589" cy="257193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PSR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0667826" y="1145406"/>
            <a:ext cx="955589" cy="4487265"/>
          </a:xfrm>
          <a:prstGeom prst="rect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Stack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</a:rPr>
              <a:t>(RAM)</a:t>
            </a: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28" name="Pfeil nach rechts 27"/>
          <p:cNvSpPr/>
          <p:nvPr/>
        </p:nvSpPr>
        <p:spPr>
          <a:xfrm flipH="1">
            <a:off x="9577424" y="3194271"/>
            <a:ext cx="974899" cy="702230"/>
          </a:xfrm>
          <a:prstGeom prst="rightArrow">
            <a:avLst/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>
              <a:solidFill>
                <a:schemeClr val="bg1"/>
              </a:solidFill>
            </a:endParaRPr>
          </a:p>
        </p:txBody>
      </p:sp>
      <p:pic>
        <p:nvPicPr>
          <p:cNvPr id="29" name="Audio 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2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07"/>
    </mc:Choice>
    <mc:Fallback>
      <p:transition spd="slow" advTm="24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Unterprogram, die sogenannte Interrupt Service Routine kurz ISR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1405289" y="3291355"/>
            <a:ext cx="0" cy="2657058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egende mit Linie 1 19"/>
          <p:cNvSpPr/>
          <p:nvPr/>
        </p:nvSpPr>
        <p:spPr>
          <a:xfrm>
            <a:off x="2882231" y="5184138"/>
            <a:ext cx="3418160" cy="1380465"/>
          </a:xfrm>
          <a:prstGeom prst="borderCallout1">
            <a:avLst>
              <a:gd name="adj1" fmla="val -1856"/>
              <a:gd name="adj2" fmla="val 2017"/>
              <a:gd name="adj3" fmla="val -17406"/>
              <a:gd name="adj4" fmla="val -5043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Das Hauptprogramm wird an der Stelle fortgesetzt an der es unterbrochen wurde.</a:t>
            </a:r>
          </a:p>
        </p:txBody>
      </p:sp>
      <p:pic>
        <p:nvPicPr>
          <p:cNvPr id="2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63809" y="381403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0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64"/>
    </mc:Choice>
    <mc:Fallback>
      <p:transition spd="slow" advTm="10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 lnSpcReduction="10000"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Voraussetzung: Der </a:t>
            </a:r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r>
              <a:rPr lang="de-DE" dirty="0" smtClean="0">
                <a:solidFill>
                  <a:schemeClr val="tx1"/>
                </a:solidFill>
              </a:rPr>
              <a:t> muss als Eingang (gegebenenfalls mit Pull) eingestellt sein.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NVIC alle Interrupts einschalten</a:t>
            </a:r>
            <a:br>
              <a:rPr lang="de-DE" dirty="0" smtClean="0">
                <a:solidFill>
                  <a:srgbClr val="FFFF00"/>
                </a:solidFill>
              </a:rPr>
            </a:br>
            <a:r>
              <a:rPr lang="de-DE" dirty="0" err="1">
                <a:solidFill>
                  <a:srgbClr val="FFFF00"/>
                </a:solidFill>
                <a:latin typeface="Consolas" panose="020B0609020204030204" pitchFamily="49" charset="0"/>
              </a:rPr>
              <a:t>ldr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R4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nvic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/>
            </a:r>
            <a:b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ldr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0xFFFFFFFF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/>
            </a:r>
            <a:b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,[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R4,isrEnableReg0]</a:t>
            </a:r>
            <a:b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,[R4,isrEnableReg1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]</a:t>
            </a:r>
            <a:endParaRPr lang="de-DE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err="1">
                <a:solidFill>
                  <a:srgbClr val="FFFF00"/>
                </a:solidFill>
              </a:rPr>
              <a:t>Interruptquelle</a:t>
            </a:r>
            <a:r>
              <a:rPr lang="de-DE" dirty="0">
                <a:solidFill>
                  <a:srgbClr val="FFFF00"/>
                </a:solidFill>
              </a:rPr>
              <a:t> </a:t>
            </a:r>
            <a:r>
              <a:rPr lang="de-DE" dirty="0" smtClean="0">
                <a:solidFill>
                  <a:srgbClr val="FFFF00"/>
                </a:solidFill>
              </a:rPr>
              <a:t>auswählen</a:t>
            </a:r>
            <a:br>
              <a:rPr lang="de-DE" dirty="0" smtClean="0">
                <a:solidFill>
                  <a:srgbClr val="FFFF00"/>
                </a:solidFill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ldr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R4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SysCFG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/>
            </a:r>
            <a:b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ldr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0b0001000100010001	//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EXTI 3..0 GPIOB: PB3, PB2, Pb1, 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PB0</a:t>
            </a:r>
            <a:b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,[R4,SYSCFG_EXTICR1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]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>
                <a:solidFill>
                  <a:srgbClr val="FFFF00"/>
                </a:solidFill>
              </a:rPr>
              <a:t>Steigende </a:t>
            </a:r>
            <a:r>
              <a:rPr lang="de-DE" dirty="0" smtClean="0">
                <a:solidFill>
                  <a:srgbClr val="FFFF00"/>
                </a:solidFill>
              </a:rPr>
              <a:t>Flanke</a:t>
            </a:r>
            <a:br>
              <a:rPr lang="de-DE" dirty="0" smtClean="0">
                <a:solidFill>
                  <a:srgbClr val="FFFF00"/>
                </a:solidFill>
              </a:rPr>
            </a:br>
            <a:r>
              <a:rPr lang="pt-BR" dirty="0" smtClean="0">
                <a:solidFill>
                  <a:srgbClr val="FFFF00"/>
                </a:solidFill>
                <a:latin typeface="Consolas" panose="020B0609020204030204" pitchFamily="49" charset="0"/>
              </a:rPr>
              <a:t>ldr 	R4</a:t>
            </a:r>
            <a:r>
              <a:rPr lang="pt-BR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pt-BR" dirty="0" smtClean="0">
                <a:solidFill>
                  <a:srgbClr val="FFFF00"/>
                </a:solidFill>
                <a:latin typeface="Consolas" panose="020B0609020204030204" pitchFamily="49" charset="0"/>
              </a:rPr>
              <a:t>EXTI		//</a:t>
            </a:r>
            <a:r>
              <a:rPr lang="pt-BR" dirty="0">
                <a:solidFill>
                  <a:srgbClr val="FFFF00"/>
                </a:solidFill>
                <a:latin typeface="Consolas" panose="020B0609020204030204" pitchFamily="49" charset="0"/>
              </a:rPr>
              <a:t>external Interrupt </a:t>
            </a:r>
            <a:r>
              <a:rPr lang="pt-BR" dirty="0" smtClean="0">
                <a:solidFill>
                  <a:srgbClr val="FFFF00"/>
                </a:solidFill>
                <a:latin typeface="Consolas" panose="020B0609020204030204" pitchFamily="49" charset="0"/>
              </a:rPr>
              <a:t>Controller</a:t>
            </a:r>
            <a:br>
              <a:rPr lang="pt-BR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R3,Bit0		//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Bit0 = PB0 mit steigender 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Flanke</a:t>
            </a:r>
            <a:b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	R3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,[R4,RTSR</a:t>
            </a:r>
            <a:r>
              <a:rPr lang="de-DE" dirty="0" smtClean="0">
                <a:solidFill>
                  <a:srgbClr val="FFFF00"/>
                </a:solidFill>
                <a:latin typeface="Consolas" panose="020B0609020204030204" pitchFamily="49" charset="0"/>
              </a:rPr>
              <a:t>]	//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RTSR = </a:t>
            </a:r>
            <a:r>
              <a:rPr lang="de-DE" dirty="0" err="1">
                <a:solidFill>
                  <a:srgbClr val="FFFF00"/>
                </a:solidFill>
                <a:latin typeface="Consolas" panose="020B0609020204030204" pitchFamily="49" charset="0"/>
              </a:rPr>
              <a:t>rising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FFFF00"/>
                </a:solidFill>
                <a:latin typeface="Consolas" panose="020B0609020204030204" pitchFamily="49" charset="0"/>
              </a:rPr>
              <a:t>Transitions</a:t>
            </a:r>
            <a:r>
              <a:rPr lang="de-DE" dirty="0">
                <a:solidFill>
                  <a:srgbClr val="FFFF00"/>
                </a:solidFill>
                <a:latin typeface="Consolas" panose="020B0609020204030204" pitchFamily="49" charset="0"/>
              </a:rPr>
              <a:t> Register</a:t>
            </a: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6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2758" y="184139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Legende mit Linie 1 6"/>
          <p:cNvSpPr/>
          <p:nvPr/>
        </p:nvSpPr>
        <p:spPr>
          <a:xfrm>
            <a:off x="6976132" y="2379293"/>
            <a:ext cx="1709080" cy="620761"/>
          </a:xfrm>
          <a:prstGeom prst="borderCallout1">
            <a:avLst>
              <a:gd name="adj1" fmla="val -1856"/>
              <a:gd name="adj2" fmla="val 2017"/>
              <a:gd name="adj3" fmla="val -19061"/>
              <a:gd name="adj4" fmla="val -1406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Das ist zu tun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7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125"/>
    </mc:Choice>
    <mc:Fallback>
      <p:transition spd="slow" advTm="86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Voraussetzung: Der </a:t>
            </a:r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r>
              <a:rPr lang="de-DE" dirty="0" smtClean="0">
                <a:solidFill>
                  <a:schemeClr val="tx1"/>
                </a:solidFill>
              </a:rPr>
              <a:t> muss als Eingang (gegebenenfalls mit Pull) eingestellt sein.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de-DE" sz="2400" dirty="0" smtClean="0">
                <a:solidFill>
                  <a:srgbClr val="FFFF00"/>
                </a:solidFill>
              </a:rPr>
              <a:t>Interrupt freigeben</a:t>
            </a:r>
            <a:br>
              <a:rPr lang="de-DE" sz="2400" dirty="0" smtClean="0">
                <a:solidFill>
                  <a:srgbClr val="FFFF00"/>
                </a:solidFill>
              </a:rPr>
            </a:br>
            <a:r>
              <a:rPr lang="pt-BR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ldr 	R4</a:t>
            </a:r>
            <a:r>
              <a:rPr lang="pt-BR" sz="2400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pt-BR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EXTI		//</a:t>
            </a:r>
            <a:r>
              <a:rPr lang="pt-BR" sz="2400" dirty="0">
                <a:solidFill>
                  <a:srgbClr val="FFFF00"/>
                </a:solidFill>
                <a:latin typeface="Consolas" panose="020B0609020204030204" pitchFamily="49" charset="0"/>
              </a:rPr>
              <a:t>external Interrupt </a:t>
            </a:r>
            <a:r>
              <a:rPr lang="pt-BR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Controller</a:t>
            </a:r>
            <a:br>
              <a:rPr lang="pt-BR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R3,Bit0		//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Bit0 = PB0 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Interrupt freigeben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	R3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,[R4,IMR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]	//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IMR = Interrupt </a:t>
            </a:r>
            <a:r>
              <a:rPr lang="de-DE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Mask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Register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7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54"/>
    </mc:Choice>
    <mc:Fallback>
      <p:transition spd="slow" advTm="11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Voraussetzung: Der </a:t>
            </a:r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r>
              <a:rPr lang="de-DE" dirty="0" smtClean="0">
                <a:solidFill>
                  <a:schemeClr val="tx1"/>
                </a:solidFill>
              </a:rPr>
              <a:t> muss als Eingang (gegebenenfalls mit Pull) eingestellt sein.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ISR (nach der Endlosschleife)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>
                <a:solidFill>
                  <a:srgbClr val="FFFF00"/>
                </a:solidFill>
                <a:latin typeface="Consolas" panose="020B0609020204030204" pitchFamily="49" charset="0"/>
              </a:rPr>
              <a:t>global </a:t>
            </a:r>
            <a:r>
              <a:rPr lang="de-DE" sz="2400" b="1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meinInterrupt</a:t>
            </a:r>
            <a: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  <a:t/>
            </a:r>
            <a:b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b="1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meinInterrupt</a:t>
            </a:r>
            <a: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  <a:t>:</a:t>
            </a:r>
            <a:b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b="1" dirty="0" smtClean="0">
                <a:solidFill>
                  <a:srgbClr val="FFFF00"/>
                </a:solidFill>
                <a:latin typeface="Consolas" panose="020B0609020204030204" pitchFamily="49" charset="0"/>
              </a:rPr>
              <a:t>//</a:t>
            </a: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Pendingbit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zurücksetzen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ldr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R4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,=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EXTI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mov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R3,Bit0		//Bit0 gehört zum externen Interrupt 0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str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R3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,[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R4,PR]	//Zum Rücksetzen des </a:t>
            </a: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Pendingbits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muss eine 1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					// in das entsprechende Bit im </a:t>
            </a: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Pending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					//Register (PR) eingetragen </a:t>
            </a: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werden</a:t>
            </a:r>
            <a:b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>
                <a:solidFill>
                  <a:srgbClr val="FFFF00"/>
                </a:solidFill>
                <a:latin typeface="Consolas" panose="020B0609020204030204" pitchFamily="49" charset="0"/>
              </a:rPr>
              <a:t>//ISR 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Code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 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/>
            </a:r>
            <a:b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</a:b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bx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 	</a:t>
            </a:r>
            <a:r>
              <a:rPr lang="de-DE" sz="2400" dirty="0" err="1" smtClean="0">
                <a:solidFill>
                  <a:srgbClr val="FFFF00"/>
                </a:solidFill>
                <a:latin typeface="Consolas" panose="020B0609020204030204" pitchFamily="49" charset="0"/>
              </a:rPr>
              <a:t>lr</a:t>
            </a:r>
            <a:r>
              <a:rPr lang="de-DE" sz="24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			//Return</a:t>
            </a:r>
            <a:endParaRPr lang="de-DE" dirty="0" smtClean="0">
              <a:solidFill>
                <a:srgbClr val="FFFF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4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601"/>
    </mc:Choice>
    <mc:Fallback>
      <p:transition spd="slow" advTm="110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 fontScale="92500" lnSpcReduction="20000"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Voraussetzung: Der </a:t>
            </a:r>
            <a:r>
              <a:rPr lang="de-DE" dirty="0" err="1" smtClean="0">
                <a:solidFill>
                  <a:schemeClr val="tx1"/>
                </a:solidFill>
              </a:rPr>
              <a:t>Portpin</a:t>
            </a:r>
            <a:r>
              <a:rPr lang="de-DE" dirty="0" smtClean="0">
                <a:solidFill>
                  <a:schemeClr val="tx1"/>
                </a:solidFill>
              </a:rPr>
              <a:t> muss als Eingang (gegebenenfalls mit Pull) eingestellt sein.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de-DE" sz="2400" dirty="0" smtClean="0">
                <a:solidFill>
                  <a:srgbClr val="FFFF00"/>
                </a:solidFill>
              </a:rPr>
              <a:t>ISR </a:t>
            </a:r>
            <a:r>
              <a:rPr lang="de-DE" sz="2400" dirty="0">
                <a:solidFill>
                  <a:srgbClr val="FFFF00"/>
                </a:solidFill>
              </a:rPr>
              <a:t>in Vektortabelle in Startup\startup_stm32l152retx.s eintragen: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/*</a:t>
            </a:r>
          </a:p>
          <a:p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g_pfnVectors</a:t>
            </a:r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 .</a:t>
            </a:r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word</a:t>
            </a:r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_</a:t>
            </a:r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estack</a:t>
            </a:r>
            <a:endParaRPr lang="de-DE" sz="2600" dirty="0">
              <a:solidFill>
                <a:srgbClr val="FFC000"/>
              </a:solidFill>
              <a:latin typeface="Consolas" panose="020B0609020204030204" pitchFamily="49" charset="0"/>
            </a:endParaRP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 .</a:t>
            </a:r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word</a:t>
            </a:r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</a:t>
            </a:r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RCC_IRQHandler</a:t>
            </a:r>
            <a:endParaRPr lang="de-DE" sz="2600" dirty="0">
              <a:solidFill>
                <a:srgbClr val="FFC000"/>
              </a:solidFill>
              <a:latin typeface="Consolas" panose="020B0609020204030204" pitchFamily="49" charset="0"/>
            </a:endParaRPr>
          </a:p>
          <a:p>
            <a:r>
              <a:rPr lang="de-DE" sz="2600" dirty="0">
                <a:solidFill>
                  <a:srgbClr val="FFFF00"/>
                </a:solidFill>
                <a:latin typeface="Consolas" panose="020B0609020204030204" pitchFamily="49" charset="0"/>
              </a:rPr>
              <a:t>  .</a:t>
            </a:r>
            <a:r>
              <a:rPr lang="de-DE" sz="2600" dirty="0" err="1">
                <a:solidFill>
                  <a:srgbClr val="FFFF00"/>
                </a:solidFill>
                <a:latin typeface="Consolas" panose="020B0609020204030204" pitchFamily="49" charset="0"/>
              </a:rPr>
              <a:t>word</a:t>
            </a:r>
            <a:r>
              <a:rPr lang="de-DE" sz="2600" dirty="0">
                <a:solidFill>
                  <a:srgbClr val="FFFF00"/>
                </a:solidFill>
                <a:latin typeface="Consolas" panose="020B0609020204030204" pitchFamily="49" charset="0"/>
              </a:rPr>
              <a:t> </a:t>
            </a:r>
            <a:r>
              <a:rPr lang="de-DE" sz="26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meinInterrupt</a:t>
            </a:r>
            <a:r>
              <a:rPr lang="de-DE" sz="26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+1</a:t>
            </a:r>
            <a:r>
              <a:rPr lang="de-DE" sz="2600" dirty="0" smtClean="0">
                <a:solidFill>
                  <a:srgbClr val="FFFF00"/>
                </a:solidFill>
                <a:latin typeface="Consolas" panose="020B0609020204030204" pitchFamily="49" charset="0"/>
              </a:rPr>
              <a:t>	//</a:t>
            </a:r>
            <a:r>
              <a:rPr lang="de-DE" sz="2600" dirty="0">
                <a:solidFill>
                  <a:srgbClr val="FFFF00"/>
                </a:solidFill>
                <a:latin typeface="Consolas" panose="020B0609020204030204" pitchFamily="49" charset="0"/>
              </a:rPr>
              <a:t>EXTI0_IRQHandler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 .</a:t>
            </a:r>
            <a:r>
              <a:rPr lang="de-DE" sz="2600" dirty="0" err="1">
                <a:solidFill>
                  <a:srgbClr val="FFC000"/>
                </a:solidFill>
                <a:latin typeface="Consolas" panose="020B0609020204030204" pitchFamily="49" charset="0"/>
              </a:rPr>
              <a:t>word</a:t>
            </a:r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 EXTI1_IRQHandler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de-DE" sz="2600" dirty="0">
                <a:solidFill>
                  <a:srgbClr val="FFC000"/>
                </a:solidFill>
                <a:latin typeface="Consolas" panose="020B0609020204030204" pitchFamily="49" charset="0"/>
              </a:rPr>
              <a:t>*/</a:t>
            </a:r>
            <a:endParaRPr lang="de-DE" sz="2600" dirty="0" smtClean="0">
              <a:solidFill>
                <a:srgbClr val="FFC000"/>
              </a:solidFill>
              <a:latin typeface="Consolas" panose="020B0609020204030204" pitchFamily="49" charset="0"/>
            </a:endParaRPr>
          </a:p>
        </p:txBody>
      </p:sp>
      <p:pic>
        <p:nvPicPr>
          <p:cNvPr id="5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8776" y="4656518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egende mit Linie 1 5"/>
          <p:cNvSpPr/>
          <p:nvPr/>
        </p:nvSpPr>
        <p:spPr>
          <a:xfrm>
            <a:off x="6452150" y="5194412"/>
            <a:ext cx="1709080" cy="620761"/>
          </a:xfrm>
          <a:prstGeom prst="borderCallout1">
            <a:avLst>
              <a:gd name="adj1" fmla="val -1856"/>
              <a:gd name="adj2" fmla="val 2017"/>
              <a:gd name="adj3" fmla="val -19061"/>
              <a:gd name="adj4" fmla="val -1406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Startadresse der ISR </a:t>
            </a:r>
            <a:r>
              <a:rPr lang="de-DE" b="1" dirty="0" smtClean="0">
                <a:solidFill>
                  <a:srgbClr val="FF0000"/>
                </a:solidFill>
              </a:rPr>
              <a:t>+1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36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406"/>
    </mc:Choice>
    <mc:Fallback>
      <p:transition spd="slow" advTm="62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Anordnung der ISR im Codespeicher: 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212357" y="1790231"/>
            <a:ext cx="2595146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219983" y="4430749"/>
            <a:ext cx="2577507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6215348" y="2165176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306571" y="1775415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main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215348" y="2864349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217847" y="2505013"/>
            <a:ext cx="2579644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211331" y="3257668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991890" y="326211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Schleife: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6211331" y="3648695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  <a:r>
              <a:rPr lang="de-DE" dirty="0" smtClean="0"/>
              <a:t> Schleife   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6220803" y="4039722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5433209" y="399047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ISR: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6220803" y="4823061"/>
            <a:ext cx="2586700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err="1" smtClean="0"/>
              <a:t>bx</a:t>
            </a:r>
            <a:r>
              <a:rPr lang="de-DE" dirty="0" smtClean="0"/>
              <a:t> </a:t>
            </a:r>
            <a:r>
              <a:rPr lang="de-DE" dirty="0" err="1" smtClean="0"/>
              <a:t>lr</a:t>
            </a:r>
            <a:endParaRPr lang="de-DE" dirty="0"/>
          </a:p>
        </p:txBody>
      </p:sp>
      <p:sp>
        <p:nvSpPr>
          <p:cNvPr id="23" name="Legende mit Linie 1 22"/>
          <p:cNvSpPr/>
          <p:nvPr/>
        </p:nvSpPr>
        <p:spPr>
          <a:xfrm>
            <a:off x="760396" y="2349842"/>
            <a:ext cx="3734602" cy="2148017"/>
          </a:xfrm>
          <a:prstGeom prst="borderCallout1">
            <a:avLst>
              <a:gd name="adj1" fmla="val 67183"/>
              <a:gd name="adj2" fmla="val 100820"/>
              <a:gd name="adj3" fmla="val 83515"/>
              <a:gd name="adj4" fmla="val 1259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Die Interrupt-Service-Routine wird dem Interrupt zugeordnet, indem in einer Sprungtabelle, der </a:t>
            </a:r>
            <a:r>
              <a:rPr lang="de-DE" dirty="0" err="1" smtClean="0"/>
              <a:t>Interruptvectortabelle</a:t>
            </a:r>
            <a:r>
              <a:rPr lang="de-DE" dirty="0" smtClean="0"/>
              <a:t> die </a:t>
            </a:r>
            <a:r>
              <a:rPr lang="de-DE" dirty="0"/>
              <a:t>A</a:t>
            </a:r>
            <a:r>
              <a:rPr lang="de-DE" dirty="0" smtClean="0"/>
              <a:t>nfangsadresse der ISR eingetragen wird.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8702865" y="881450"/>
            <a:ext cx="34940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0" dirty="0" smtClean="0">
                <a:solidFill>
                  <a:srgbClr val="FFFF00"/>
                </a:solidFill>
              </a:rPr>
              <a:t>}</a:t>
            </a:r>
            <a:endParaRPr lang="de-DE" sz="20000" dirty="0">
              <a:solidFill>
                <a:srgbClr val="FFFF00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9628839" y="2662547"/>
            <a:ext cx="2066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8746287" y="3748943"/>
            <a:ext cx="1781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 smtClean="0">
                <a:solidFill>
                  <a:srgbClr val="FFFF00"/>
                </a:solidFill>
              </a:rPr>
              <a:t>}</a:t>
            </a:r>
            <a:endParaRPr lang="de-DE" sz="9000" dirty="0">
              <a:solidFill>
                <a:srgbClr val="FFFF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9134339" y="4040037"/>
            <a:ext cx="2916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ISR endet immer mit </a:t>
            </a:r>
            <a:r>
              <a:rPr lang="de-DE" dirty="0" err="1" smtClean="0">
                <a:solidFill>
                  <a:srgbClr val="FFFF00"/>
                </a:solidFill>
              </a:rPr>
              <a:t>bx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lr</a:t>
            </a:r>
            <a:endParaRPr lang="de-DE" dirty="0" smtClean="0">
              <a:solidFill>
                <a:srgbClr val="FFFF00"/>
              </a:solidFill>
            </a:endParaRPr>
          </a:p>
          <a:p>
            <a:r>
              <a:rPr lang="de-DE" dirty="0" smtClean="0">
                <a:solidFill>
                  <a:srgbClr val="FFFF00"/>
                </a:solidFill>
              </a:rPr>
              <a:t>Return </a:t>
            </a:r>
            <a:r>
              <a:rPr lang="de-DE" dirty="0" err="1" smtClean="0">
                <a:solidFill>
                  <a:srgbClr val="FFFF00"/>
                </a:solidFill>
              </a:rPr>
              <a:t>from</a:t>
            </a:r>
            <a:r>
              <a:rPr lang="de-DE" dirty="0" smtClean="0">
                <a:solidFill>
                  <a:srgbClr val="FFFF00"/>
                </a:solidFill>
              </a:rPr>
              <a:t> Interrupt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967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255"/>
    </mc:Choice>
    <mc:Fallback>
      <p:transition spd="slow" advTm="45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3" grpId="0" animBg="1"/>
      <p:bldP spid="24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Der µController muss schnell und unmittelbar jederzeit bereit sein </a:t>
            </a:r>
            <a:br>
              <a:rPr lang="de-DE" dirty="0" smtClean="0">
                <a:solidFill>
                  <a:schemeClr val="tx1"/>
                </a:solidFill>
              </a:rPr>
            </a:br>
            <a:r>
              <a:rPr lang="de-DE" dirty="0" smtClean="0">
                <a:solidFill>
                  <a:schemeClr val="tx1"/>
                </a:solidFill>
              </a:rPr>
              <a:t>auf folgende Ereignisse zu reagieren: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Not-Aus-Taster 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Lichtschranke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Andere Signale mit  höchster Priorität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4676" y="3983111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69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26800" y="326260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1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426"/>
    </mc:Choice>
    <mc:Fallback>
      <p:transition spd="slow" advTm="32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sz="4400" dirty="0" smtClean="0">
                <a:solidFill>
                  <a:srgbClr val="FFFF00"/>
                </a:solidFill>
              </a:rPr>
              <a:t>Jetzt probieren wir das aus!!!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5393" y="2291138"/>
            <a:ext cx="2177689" cy="3376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33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89"/>
    </mc:Choice>
    <mc:Fallback>
      <p:transition spd="slow" advTm="38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6800" y="326260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Legende mit Linie 1 6"/>
          <p:cNvSpPr/>
          <p:nvPr/>
        </p:nvSpPr>
        <p:spPr>
          <a:xfrm>
            <a:off x="5897367" y="4701079"/>
            <a:ext cx="3003603" cy="1103820"/>
          </a:xfrm>
          <a:prstGeom prst="borderCallout1">
            <a:avLst>
              <a:gd name="adj1" fmla="val 1026"/>
              <a:gd name="adj2" fmla="val 96285"/>
              <a:gd name="adj3" fmla="val -39485"/>
              <a:gd name="adj4" fmla="val 155123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Wann geht’s los?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61"/>
    </mc:Choice>
    <mc:Fallback>
      <p:transition spd="slow" advTm="2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69979" y="191984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Legende mit Linie 1 7"/>
          <p:cNvSpPr/>
          <p:nvPr/>
        </p:nvSpPr>
        <p:spPr>
          <a:xfrm>
            <a:off x="3695827" y="2010032"/>
            <a:ext cx="2224216" cy="1186249"/>
          </a:xfrm>
          <a:prstGeom prst="borderCallout1">
            <a:avLst>
              <a:gd name="adj1" fmla="val 18750"/>
              <a:gd name="adj2" fmla="val -3252"/>
              <a:gd name="adj3" fmla="val 48408"/>
              <a:gd name="adj4" fmla="val -4249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Das Hauptprogramm läuft in der Endlosschleife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97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2"/>
    </mc:Choice>
    <mc:Fallback>
      <p:transition spd="slow" advTm="2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pic>
        <p:nvPicPr>
          <p:cNvPr id="9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9229" y="2537508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egende mit Linie 1 9"/>
          <p:cNvSpPr/>
          <p:nvPr/>
        </p:nvSpPr>
        <p:spPr>
          <a:xfrm>
            <a:off x="4125077" y="2627698"/>
            <a:ext cx="2224216" cy="1186249"/>
          </a:xfrm>
          <a:prstGeom prst="borderCallout1">
            <a:avLst>
              <a:gd name="adj1" fmla="val 18750"/>
              <a:gd name="adj2" fmla="val -3252"/>
              <a:gd name="adj3" fmla="val 48408"/>
              <a:gd name="adj4" fmla="val -4249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Das Hauptprogramm läuft in der Endlosschleife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9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79"/>
    </mc:Choice>
    <mc:Fallback>
      <p:transition spd="slow" advTm="3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3176" y="25209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egende mit Linie 1 9"/>
          <p:cNvSpPr/>
          <p:nvPr/>
        </p:nvSpPr>
        <p:spPr>
          <a:xfrm>
            <a:off x="3579024" y="2611110"/>
            <a:ext cx="2224216" cy="1186249"/>
          </a:xfrm>
          <a:prstGeom prst="borderCallout1">
            <a:avLst>
              <a:gd name="adj1" fmla="val 18750"/>
              <a:gd name="adj2" fmla="val -3252"/>
              <a:gd name="adj3" fmla="val 48408"/>
              <a:gd name="adj4" fmla="val -4249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Ein Ereignis tritt ein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</a:rPr>
              <a:t>z.B. Jemand drückt eine Taste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5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78"/>
    </mc:Choice>
    <mc:Fallback>
      <p:transition spd="slow" advTm="6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9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3176" y="25209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egende mit Linie 1 9"/>
          <p:cNvSpPr/>
          <p:nvPr/>
        </p:nvSpPr>
        <p:spPr>
          <a:xfrm>
            <a:off x="3579024" y="2611110"/>
            <a:ext cx="2224216" cy="1186249"/>
          </a:xfrm>
          <a:prstGeom prst="borderCallout1">
            <a:avLst>
              <a:gd name="adj1" fmla="val 18750"/>
              <a:gd name="adj2" fmla="val -3252"/>
              <a:gd name="adj3" fmla="val 48408"/>
              <a:gd name="adj4" fmla="val -42490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Das nennt man Interrupt (Unterbrechung)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4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59"/>
    </mc:Choice>
    <mc:Fallback>
      <p:transition spd="slow" advTm="4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3176" y="25209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Legende mit Linie 1 11"/>
          <p:cNvSpPr/>
          <p:nvPr/>
        </p:nvSpPr>
        <p:spPr>
          <a:xfrm>
            <a:off x="3579024" y="2611110"/>
            <a:ext cx="4681398" cy="2248566"/>
          </a:xfrm>
          <a:prstGeom prst="borderCallout1">
            <a:avLst>
              <a:gd name="adj1" fmla="val 18750"/>
              <a:gd name="adj2" fmla="val -3252"/>
              <a:gd name="adj3" fmla="val 13225"/>
              <a:gd name="adj4" fmla="val -14179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Beim Interrupt handelt es sich um ein Ereignis wie z.B. Ein Tastendruck auf PB0, verursacht vielleicht durch eine Lichtschranke.</a:t>
            </a: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99"/>
    </mc:Choice>
    <mc:Fallback>
      <p:transition spd="slow" advTm="12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PB0, verursacht vielleicht durch eine Lichtschranke.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PB0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4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51485" y="259666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Legende mit Linie 1 14"/>
          <p:cNvSpPr/>
          <p:nvPr/>
        </p:nvSpPr>
        <p:spPr>
          <a:xfrm>
            <a:off x="6617699" y="2854017"/>
            <a:ext cx="3155728" cy="1616910"/>
          </a:xfrm>
          <a:prstGeom prst="borderCallout1">
            <a:avLst>
              <a:gd name="adj1" fmla="val 18750"/>
              <a:gd name="adj2" fmla="val -3252"/>
              <a:gd name="adj3" fmla="val 13225"/>
              <a:gd name="adj4" fmla="val -14179"/>
            </a:avLst>
          </a:prstGeom>
          <a:solidFill>
            <a:srgbClr val="FFFF00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Der Prozessor verzweigt automatisch in ein Unterprogramm.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</a:rPr>
              <a:t>Die Interrupt Service </a:t>
            </a:r>
            <a:r>
              <a:rPr lang="de-DE" dirty="0" err="1" smtClean="0">
                <a:solidFill>
                  <a:schemeClr val="bg1"/>
                </a:solidFill>
              </a:rPr>
              <a:t>Rountine</a:t>
            </a:r>
            <a:r>
              <a:rPr lang="de-DE" dirty="0" smtClean="0">
                <a:solidFill>
                  <a:schemeClr val="bg1"/>
                </a:solidFill>
              </a:rPr>
              <a:t> (ISR)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75"/>
    </mc:Choice>
    <mc:Fallback>
      <p:transition spd="slow" advTm="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6.6|3.1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spDef>
      <a:spPr>
        <a:solidFill>
          <a:srgbClr val="FFFF00"/>
        </a:solidFill>
        <a:ln w="22225">
          <a:solidFill>
            <a:schemeClr val="bg1"/>
          </a:solidFill>
        </a:ln>
      </a:spPr>
      <a:bodyPr rtlCol="0" anchor="ctr"/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622</Words>
  <Application>Microsoft Office PowerPoint</Application>
  <PresentationFormat>Breitbild</PresentationFormat>
  <Paragraphs>160</Paragraphs>
  <Slides>20</Slides>
  <Notes>0</Notes>
  <HiddenSlides>0</HiddenSlides>
  <MMClips>20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4" baseType="lpstr">
      <vt:lpstr>Century Gothic</vt:lpstr>
      <vt:lpstr>Consolas</vt:lpstr>
      <vt:lpstr>Wingdings 3</vt:lpstr>
      <vt:lpstr>Segment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Interrupt</dc:title>
  <dc:creator>joerg_sturm@arcor.de</dc:creator>
  <cp:lastModifiedBy>Jörg Sturm</cp:lastModifiedBy>
  <cp:revision>29</cp:revision>
  <dcterms:created xsi:type="dcterms:W3CDTF">2018-09-26T17:40:00Z</dcterms:created>
  <dcterms:modified xsi:type="dcterms:W3CDTF">2021-02-04T05:37:05Z</dcterms:modified>
</cp:coreProperties>
</file>